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1099" r:id="rId3"/>
    <p:sldId id="1084" r:id="rId4"/>
    <p:sldId id="1104" r:id="rId5"/>
    <p:sldId id="1101" r:id="rId6"/>
    <p:sldId id="1100" r:id="rId7"/>
    <p:sldId id="1087" r:id="rId8"/>
    <p:sldId id="1090" r:id="rId9"/>
    <p:sldId id="1089" r:id="rId10"/>
    <p:sldId id="1075" r:id="rId11"/>
    <p:sldId id="1078" r:id="rId12"/>
    <p:sldId id="1079" r:id="rId13"/>
    <p:sldId id="1094" r:id="rId14"/>
    <p:sldId id="1081" r:id="rId15"/>
    <p:sldId id="1091" r:id="rId16"/>
    <p:sldId id="1092" r:id="rId17"/>
    <p:sldId id="1093" r:id="rId18"/>
    <p:sldId id="1095" r:id="rId19"/>
    <p:sldId id="1102" r:id="rId20"/>
    <p:sldId id="1103" r:id="rId21"/>
    <p:sldId id="1098" r:id="rId22"/>
    <p:sldId id="1096" r:id="rId23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9" autoAdjust="0"/>
    <p:restoredTop sz="79903" autoAdjust="0"/>
  </p:normalViewPr>
  <p:slideViewPr>
    <p:cSldViewPr>
      <p:cViewPr varScale="1">
        <p:scale>
          <a:sx n="126" d="100"/>
          <a:sy n="126" d="100"/>
        </p:scale>
        <p:origin x="856" y="20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22283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smtClean="0">
                <a:solidFill>
                  <a:prstClr val="white"/>
                </a:solidFill>
                <a:latin typeface="18 VAG Rounded Bold   07390"/>
                <a:cs typeface=""/>
              </a:rPr>
              <a:t>Lecture </a:t>
            </a:r>
            <a:r>
              <a:rPr lang="en-US" sz="2800" b="1" smtClean="0">
                <a:solidFill>
                  <a:prstClr val="white"/>
                </a:solidFill>
                <a:latin typeface="18 VAG Rounded Bold   07390"/>
                <a:cs typeface=""/>
              </a:rPr>
              <a:t>#12</a:t>
            </a: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80" y="304800"/>
            <a:ext cx="142264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CS10 Head TA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What if two people were calling withdraw at the same time?</a:t>
            </a:r>
          </a:p>
          <a:p>
            <a:pPr lvl="1"/>
            <a:r>
              <a:rPr lang="en-US" dirty="0"/>
              <a:t>E.g., balance=100 and two withdraw 75 each</a:t>
            </a:r>
          </a:p>
          <a:p>
            <a:pPr lvl="1"/>
            <a:r>
              <a:rPr lang="en-US" dirty="0"/>
              <a:t>Can anyone see what the problem </a:t>
            </a:r>
            <a:r>
              <a:rPr lang="en-US" i="1" dirty="0"/>
              <a:t>could </a:t>
            </a:r>
            <a:r>
              <a:rPr lang="en-US" dirty="0"/>
              <a:t>be?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race condition</a:t>
            </a:r>
          </a:p>
          <a:p>
            <a:r>
              <a:rPr lang="en-US" dirty="0"/>
              <a:t>In most languages, this is a problem.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Snap</a:t>
            </a:r>
            <a:r>
              <a:rPr lang="en-US" i="1" dirty="0" smtClean="0"/>
              <a:t>!</a:t>
            </a:r>
            <a:r>
              <a:rPr lang="en-US" dirty="0" smtClean="0"/>
              <a:t>, </a:t>
            </a:r>
            <a:r>
              <a:rPr lang="en-US" dirty="0"/>
              <a:t>the system doesn’t let two of these run at once.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44" y="2456657"/>
            <a:ext cx="4038600" cy="23737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-762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Concurrent_computing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Two (or more) scripts are running at the same time, BUT we don’t know what order they will be run in!</a:t>
            </a:r>
          </a:p>
          <a:p>
            <a:r>
              <a:rPr lang="en-US" dirty="0" smtClean="0"/>
              <a:t>Each individual script runs its blocks in order, but the processor (Snap</a:t>
            </a:r>
            <a:r>
              <a:rPr lang="en-US" i="1" dirty="0" smtClean="0"/>
              <a:t>!</a:t>
            </a:r>
            <a:r>
              <a:rPr lang="en-US" dirty="0" smtClean="0"/>
              <a:t>) will swap between running script A and script B.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“Non-Deterministic” Parallel Code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8732355" cy="1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We want this code to draw a cute </a:t>
            </a:r>
            <a:r>
              <a:rPr lang="en-US" dirty="0" err="1" smtClean="0"/>
              <a:t>winky</a:t>
            </a:r>
            <a:r>
              <a:rPr lang="en-US" dirty="0" smtClean="0"/>
              <a:t>-face, but there’s a problem with parallelizing it!</a:t>
            </a:r>
          </a:p>
          <a:p>
            <a:r>
              <a:rPr lang="en-US" dirty="0" smtClean="0"/>
              <a:t>How many possible outputs can we have?</a:t>
            </a:r>
          </a:p>
          <a:p>
            <a:r>
              <a:rPr lang="en-US" dirty="0" smtClean="0"/>
              <a:t>A) 1</a:t>
            </a:r>
          </a:p>
          <a:p>
            <a:r>
              <a:rPr lang="en-US" dirty="0" smtClean="0"/>
              <a:t>B) 3</a:t>
            </a:r>
          </a:p>
          <a:p>
            <a:r>
              <a:rPr lang="en-US" dirty="0" smtClean="0"/>
              <a:t>C) 4</a:t>
            </a:r>
          </a:p>
          <a:p>
            <a:r>
              <a:rPr lang="en-US" dirty="0" smtClean="0"/>
              <a:t>D) 7</a:t>
            </a:r>
          </a:p>
          <a:p>
            <a:r>
              <a:rPr lang="en-US" dirty="0" smtClean="0"/>
              <a:t>E) 8</a:t>
            </a:r>
          </a:p>
          <a:p>
            <a:r>
              <a:rPr lang="en-US" dirty="0" smtClean="0"/>
              <a:t>E)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Possible Outputs?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8732355" cy="1606842"/>
          </a:xfrm>
          <a:prstGeom prst="rect">
            <a:avLst/>
          </a:prstGeom>
        </p:spPr>
      </p:pic>
      <p:pic>
        <p:nvPicPr>
          <p:cNvPr id="2" name="Picture 1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0800"/>
            <a:ext cx="2171700" cy="2146300"/>
          </a:xfrm>
          <a:prstGeom prst="rect">
            <a:avLst/>
          </a:prstGeom>
        </p:spPr>
      </p:pic>
      <p:pic>
        <p:nvPicPr>
          <p:cNvPr id="6" name="Picture 5" descr="Serial Examp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209800" cy="20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8971" y="1143000"/>
            <a:ext cx="8305800" cy="5105400"/>
          </a:xfrm>
        </p:spPr>
        <p:txBody>
          <a:bodyPr/>
          <a:lstStyle/>
          <a:p>
            <a:r>
              <a:rPr lang="en-US" dirty="0"/>
              <a:t>Quest </a:t>
            </a:r>
            <a:r>
              <a:rPr lang="en-US" dirty="0" smtClean="0"/>
              <a:t>Re-grades</a:t>
            </a:r>
            <a:endParaRPr lang="en-US" dirty="0"/>
          </a:p>
          <a:p>
            <a:r>
              <a:rPr lang="en-US" dirty="0" smtClean="0"/>
              <a:t>HW3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Turn left broadcast bug</a:t>
            </a:r>
          </a:p>
          <a:p>
            <a:pPr lvl="2"/>
            <a:r>
              <a:rPr lang="en-US" dirty="0" smtClean="0"/>
              <a:t>When I receive “finish move” </a:t>
            </a:r>
            <a:r>
              <a:rPr lang="is-IS" dirty="0" smtClean="0"/>
              <a:t>→ “left”</a:t>
            </a:r>
            <a:endParaRPr lang="en-US" dirty="0"/>
          </a:p>
          <a:p>
            <a:pPr lvl="1"/>
            <a:r>
              <a:rPr lang="en-US" dirty="0" smtClean="0"/>
              <a:t>“any moves left ?” </a:t>
            </a:r>
            <a:r>
              <a:rPr lang="is-IS" dirty="0" smtClean="0"/>
              <a:t>→ “no moves left ?”</a:t>
            </a:r>
            <a:endParaRPr lang="en-US" dirty="0"/>
          </a:p>
          <a:p>
            <a:pPr lvl="1"/>
            <a:r>
              <a:rPr lang="en-US" dirty="0"/>
              <a:t>Group </a:t>
            </a:r>
            <a:r>
              <a:rPr lang="en-US" dirty="0" smtClean="0"/>
              <a:t>Instructions</a:t>
            </a:r>
          </a:p>
          <a:p>
            <a:pPr lvl="1"/>
            <a:r>
              <a:rPr lang="en-US" dirty="0" smtClean="0"/>
              <a:t>Invent your own E.C.</a:t>
            </a:r>
          </a:p>
          <a:p>
            <a:r>
              <a:rPr lang="en-US" dirty="0" smtClean="0"/>
              <a:t>Please start MT projects early!</a:t>
            </a:r>
          </a:p>
          <a:p>
            <a:r>
              <a:rPr lang="en-US" dirty="0" smtClean="0"/>
              <a:t>Be careful about slip </a:t>
            </a:r>
            <a:r>
              <a:rPr lang="en-US" dirty="0" smtClean="0"/>
              <a:t>days</a:t>
            </a:r>
          </a:p>
          <a:p>
            <a:r>
              <a:rPr lang="en-US" dirty="0" smtClean="0"/>
              <a:t>Due Date Changes (HW3, MT Milestone, MT </a:t>
            </a:r>
            <a:r>
              <a:rPr lang="en-US" dirty="0" err="1" smtClean="0"/>
              <a:t>Proj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 advClick="0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35002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47591</TotalTime>
  <Pages>47</Pages>
  <Words>1273</Words>
  <Application>Microsoft Macintosh PowerPoint</Application>
  <PresentationFormat>Letter Paper (8.5x11 in)</PresentationFormat>
  <Paragraphs>223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40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Blk VAG Rounded Black</vt:lpstr>
      <vt:lpstr>Calibri</vt:lpstr>
      <vt:lpstr>Corbel</vt:lpstr>
      <vt:lpstr>Courier</vt:lpstr>
      <vt:lpstr>Helvetica</vt:lpstr>
      <vt:lpstr>Monotype Sorts</vt:lpstr>
      <vt:lpstr>ＭＳ Ｐゴシック</vt:lpstr>
      <vt:lpstr>Times</vt:lpstr>
      <vt:lpstr>Wingdings</vt:lpstr>
      <vt:lpstr>Wingdings 2</vt:lpstr>
      <vt:lpstr>Wingdings 3</vt:lpstr>
      <vt:lpstr>Arial</vt:lpstr>
      <vt:lpstr>Metro</vt:lpstr>
      <vt:lpstr>1_Metro</vt:lpstr>
      <vt:lpstr>“koomey’s law” – efficiency 2x every 18 mo</vt:lpstr>
      <vt:lpstr>Updates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“Non-Deterministic” Parallel Code</vt:lpstr>
      <vt:lpstr>How Many Possible Outputs?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2959</cp:revision>
  <cp:lastPrinted>2015-07-14T07:52:17Z</cp:lastPrinted>
  <dcterms:created xsi:type="dcterms:W3CDTF">2014-02-26T18:05:45Z</dcterms:created>
  <dcterms:modified xsi:type="dcterms:W3CDTF">2015-07-15T04:08:16Z</dcterms:modified>
</cp:coreProperties>
</file>